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layfair Display Bold" charset="1" panose="00000800000000000000"/>
      <p:regular r:id="rId24"/>
    </p:embeddedFont>
    <p:embeddedFont>
      <p:font typeface="Quattrocento Bold" charset="1" panose="02020802030000000404"/>
      <p:regular r:id="rId25"/>
    </p:embeddedFont>
    <p:embeddedFont>
      <p:font typeface="Canva Sans Bold" charset="1" panose="020B0803030501040103"/>
      <p:regular r:id="rId26"/>
    </p:embeddedFont>
    <p:embeddedFont>
      <p:font typeface="Quattrocento" charset="1" panose="02020502030000000404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jpe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22" y="2876906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87368" y="3510642"/>
            <a:ext cx="16230600" cy="63299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60311"/>
            <a:ext cx="16230645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NEWSVERSE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490154" y="2680844"/>
            <a:ext cx="7769146" cy="6237779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4033" t="-13370" r="-4600" b="-24902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2680844"/>
            <a:ext cx="7769146" cy="6237779"/>
            <a:chOff x="0" y="0"/>
            <a:chExt cx="7467600" cy="59956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-24000">
              <a:off x="301655" y="329274"/>
              <a:ext cx="6854130" cy="3882971"/>
            </a:xfrm>
            <a:custGeom>
              <a:avLst/>
              <a:gdLst/>
              <a:ahLst/>
              <a:cxnLst/>
              <a:rect r="r" b="b" t="t" l="l"/>
              <a:pathLst>
                <a:path h="3882971" w="6854130">
                  <a:moveTo>
                    <a:pt x="26776" y="0"/>
                  </a:moveTo>
                  <a:lnTo>
                    <a:pt x="6854130" y="47665"/>
                  </a:lnTo>
                  <a:lnTo>
                    <a:pt x="6827354" y="3882971"/>
                  </a:lnTo>
                  <a:lnTo>
                    <a:pt x="0" y="3835307"/>
                  </a:lnTo>
                  <a:close/>
                </a:path>
              </a:pathLst>
            </a:custGeom>
            <a:blipFill>
              <a:blip r:embed="rId4"/>
              <a:stretch>
                <a:fillRect l="-9971" t="-17730" r="-4459" b="-1905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59427" y="37465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Snapshot of Progress!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13700" y="1384052"/>
            <a:ext cx="1460599" cy="71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  <a:spcBef>
                <a:spcPct val="0"/>
              </a:spcBef>
            </a:pPr>
            <a:r>
              <a:rPr lang="en-US" b="true" sz="3108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BEFORE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913079" y="2622881"/>
            <a:ext cx="7841339" cy="6295742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773" t="0" r="-1445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2622881"/>
            <a:ext cx="7841339" cy="6295742"/>
            <a:chOff x="0" y="0"/>
            <a:chExt cx="7467600" cy="59956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6000">
              <a:off x="311618" y="347105"/>
              <a:ext cx="6834204" cy="3847310"/>
            </a:xfrm>
            <a:custGeom>
              <a:avLst/>
              <a:gdLst/>
              <a:ahLst/>
              <a:cxnLst/>
              <a:rect r="r" b="b" t="t" l="l"/>
              <a:pathLst>
                <a:path h="3847310" w="6834204">
                  <a:moveTo>
                    <a:pt x="0" y="11916"/>
                  </a:moveTo>
                  <a:lnTo>
                    <a:pt x="6827510" y="0"/>
                  </a:lnTo>
                  <a:lnTo>
                    <a:pt x="6834204" y="3835394"/>
                  </a:lnTo>
                  <a:lnTo>
                    <a:pt x="6694" y="3847310"/>
                  </a:lnTo>
                  <a:close/>
                </a:path>
              </a:pathLst>
            </a:custGeom>
            <a:blipFill>
              <a:blip r:embed="rId4"/>
              <a:stretch>
                <a:fillRect l="-441" t="-1993" r="-17232" b="-136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32504" y="56515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Snapshot of Progress!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40279" y="994603"/>
            <a:ext cx="1207443" cy="71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  <a:spcBef>
                <a:spcPct val="0"/>
              </a:spcBef>
            </a:pPr>
            <a:r>
              <a:rPr lang="en-US" b="true" sz="3108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AFTER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455523" y="1028700"/>
            <a:ext cx="12721543" cy="10214014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66" r="0" b="-6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3277" y="37465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1073" y="1032091"/>
            <a:ext cx="768845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Update of Final Status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8709" y="2412015"/>
            <a:ext cx="14033180" cy="6923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9"/>
              </a:lnSpc>
            </a:pP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application has been </a:t>
            </a: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deployed and is running successfully</a:t>
            </a: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 the </a:t>
            </a: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AWS platform</a:t>
            </a: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6939"/>
              </a:lnSpc>
            </a:pP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batch job</a:t>
            </a: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set up and running </a:t>
            </a: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daily</a:t>
            </a: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6939"/>
              </a:lnSpc>
            </a:pP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quality of summarization </a:t>
            </a: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ChatGPT and the self-build model is guaranteed and works well. </a:t>
            </a:r>
          </a:p>
          <a:p>
            <a:pPr algn="l">
              <a:lnSpc>
                <a:spcPts val="6939"/>
              </a:lnSpc>
            </a:pP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Bias scores</a:t>
            </a: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have been </a:t>
            </a: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</a:t>
            </a: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produced and explained.</a:t>
            </a:r>
          </a:p>
          <a:p>
            <a:pPr algn="l">
              <a:lnSpc>
                <a:spcPts val="6939"/>
              </a:lnSpc>
            </a:pP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data is captured and processed</a:t>
            </a: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accurately from the </a:t>
            </a: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AWS API to the frontend</a:t>
            </a: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allowing users to gather information.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12635" y="2691000"/>
            <a:ext cx="571439" cy="57143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12635" y="4419397"/>
            <a:ext cx="571439" cy="57143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2635" y="7100232"/>
            <a:ext cx="571439" cy="57143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12635" y="5366743"/>
            <a:ext cx="571439" cy="57143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12635" y="8043145"/>
            <a:ext cx="571439" cy="57143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96570" y="2668370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b="true" sz="2664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6570" y="4398557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83"/>
              </a:lnSpc>
              <a:spcBef>
                <a:spcPct val="0"/>
              </a:spcBef>
            </a:pPr>
            <a:r>
              <a:rPr lang="en-US" b="true" sz="2664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6570" y="7079392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83"/>
              </a:lnSpc>
              <a:spcBef>
                <a:spcPct val="0"/>
              </a:spcBef>
            </a:pPr>
            <a:r>
              <a:rPr lang="en-US" b="true" sz="2664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6570" y="5345903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83"/>
              </a:lnSpc>
              <a:spcBef>
                <a:spcPct val="0"/>
              </a:spcBef>
            </a:pPr>
            <a:r>
              <a:rPr lang="en-US" b="true" sz="2664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6570" y="8022305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83"/>
              </a:lnSpc>
              <a:spcBef>
                <a:spcPct val="0"/>
              </a:spcBef>
            </a:pPr>
            <a:r>
              <a:rPr lang="en-US" b="true" sz="2664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4672" y="2904253"/>
            <a:ext cx="2445931" cy="4018315"/>
            <a:chOff x="0" y="0"/>
            <a:chExt cx="3261241" cy="535775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8783" t="6234" r="66788" b="12485"/>
            <a:stretch>
              <a:fillRect/>
            </a:stretch>
          </p:blipFill>
          <p:spPr>
            <a:xfrm flipH="false" flipV="false"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4746877" y="2904253"/>
            <a:ext cx="2445931" cy="4018315"/>
            <a:chOff x="0" y="0"/>
            <a:chExt cx="3261241" cy="535775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35657" t="0" r="31625" b="0"/>
            <a:stretch>
              <a:fillRect/>
            </a:stretch>
          </p:blipFill>
          <p:spPr>
            <a:xfrm flipH="false" flipV="false"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7871342" y="2904253"/>
            <a:ext cx="2445931" cy="4018315"/>
            <a:chOff x="0" y="0"/>
            <a:chExt cx="3261241" cy="535775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12043" t="10517" r="17142" b="2230"/>
            <a:stretch>
              <a:fillRect/>
            </a:stretch>
          </p:blipFill>
          <p:spPr>
            <a:xfrm flipH="false" flipV="false"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993548" y="2904253"/>
            <a:ext cx="2445931" cy="4018315"/>
            <a:chOff x="0" y="0"/>
            <a:chExt cx="3261241" cy="5357753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353" t="0" r="60917" b="0"/>
            <a:stretch>
              <a:fillRect/>
            </a:stretch>
          </p:blipFill>
          <p:spPr>
            <a:xfrm flipH="false" flipV="false">
              <a:off x="0" y="0"/>
              <a:ext cx="3261241" cy="5357753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3694978" y="3012952"/>
            <a:ext cx="3800917" cy="3800917"/>
          </a:xfrm>
          <a:custGeom>
            <a:avLst/>
            <a:gdLst/>
            <a:ahLst/>
            <a:cxnLst/>
            <a:rect r="r" b="b" t="t" l="l"/>
            <a:pathLst>
              <a:path h="3800917" w="3800917">
                <a:moveTo>
                  <a:pt x="0" y="0"/>
                </a:moveTo>
                <a:lnTo>
                  <a:pt x="3800917" y="0"/>
                </a:lnTo>
                <a:lnTo>
                  <a:pt x="3800917" y="3800917"/>
                </a:lnTo>
                <a:lnTo>
                  <a:pt x="0" y="3800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22413" y="7209881"/>
            <a:ext cx="2445931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Creation of Summary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46877" y="7209881"/>
            <a:ext cx="2445931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Bias Score 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71342" y="7209881"/>
            <a:ext cx="2445931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Frontend Validation Testing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95806" y="7209881"/>
            <a:ext cx="254223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Management Values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87241" y="499745"/>
            <a:ext cx="11313518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Evaluation and Success on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24321" y="7209881"/>
            <a:ext cx="2542230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Backend Validation Testing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96725" y="2556928"/>
            <a:ext cx="7262575" cy="6109641"/>
          </a:xfrm>
          <a:custGeom>
            <a:avLst/>
            <a:gdLst/>
            <a:ahLst/>
            <a:cxnLst/>
            <a:rect r="r" b="b" t="t" l="l"/>
            <a:pathLst>
              <a:path h="6109641" w="7262575">
                <a:moveTo>
                  <a:pt x="0" y="0"/>
                </a:moveTo>
                <a:lnTo>
                  <a:pt x="7262575" y="0"/>
                </a:lnTo>
                <a:lnTo>
                  <a:pt x="7262575" y="6109642"/>
                </a:lnTo>
                <a:lnTo>
                  <a:pt x="0" y="6109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6787" y="1374267"/>
            <a:ext cx="7842488" cy="832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9"/>
              </a:lnSpc>
            </a:pPr>
          </a:p>
          <a:p>
            <a:pPr algn="l" marL="647697" indent="-323848" lvl="1">
              <a:lnSpc>
                <a:spcPts val="5219"/>
              </a:lnSpc>
              <a:buAutoNum type="arabicPeriod" startAt="1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Response time is a little slow by 1 -2 seconds do to AWS cloud because of its process of reading data. </a:t>
            </a:r>
          </a:p>
          <a:p>
            <a:pPr algn="l" marL="626107" indent="-313054" lvl="1">
              <a:lnSpc>
                <a:spcPts val="5045"/>
              </a:lnSpc>
              <a:buAutoNum type="arabicPeriod" startAt="1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Testing for frontend has NOT passed because of the version differentations. </a:t>
            </a:r>
          </a:p>
          <a:p>
            <a:pPr algn="l" marL="626107" indent="-313054" lvl="1">
              <a:lnSpc>
                <a:spcPts val="5045"/>
              </a:lnSpc>
              <a:buAutoNum type="arabicPeriod" startAt="1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Token limitation on ChatGPT so when the tokens are all used up we must switch over to a different version of the ChatGPT models.</a:t>
            </a:r>
          </a:p>
          <a:p>
            <a:pPr algn="l" marL="626107" indent="-313054" lvl="1">
              <a:lnSpc>
                <a:spcPts val="5045"/>
              </a:lnSpc>
              <a:buAutoNum type="arabicPeriod" startAt="1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There is a cut off of the first few sentences provided to for the description and content.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16784" y="332595"/>
            <a:ext cx="405443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Limitations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63015" y="1953260"/>
          <a:ext cx="17203850" cy="7728900"/>
        </p:xfrm>
        <a:graphic>
          <a:graphicData uri="http://schemas.openxmlformats.org/drawingml/2006/table">
            <a:tbl>
              <a:tblPr/>
              <a:tblGrid>
                <a:gridCol w="3692387"/>
                <a:gridCol w="3248518"/>
                <a:gridCol w="3622123"/>
                <a:gridCol w="3226526"/>
                <a:gridCol w="3414297"/>
              </a:tblGrid>
              <a:tr h="193222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93222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Vue structure for 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93222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93222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97207" y="885825"/>
            <a:ext cx="569358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Lessons Learned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7001" y="2787008"/>
            <a:ext cx="33088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Management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8696" y="2835238"/>
            <a:ext cx="29134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Backend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74774" y="2787008"/>
            <a:ext cx="301287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Frontend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97796" y="2835238"/>
            <a:ext cx="24442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 Control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59484" y="2787008"/>
            <a:ext cx="22352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 AI Models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18818" y="4415790"/>
            <a:ext cx="180216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Branching &amp; Collaboration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76833" y="6060916"/>
            <a:ext cx="248146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Multiple versions of ChatGPT in place for batch job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76029" y="7924819"/>
            <a:ext cx="180216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Accelerating model inference speed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37063" y="6246653"/>
            <a:ext cx="180216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Version Restoration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7063" y="7924819"/>
            <a:ext cx="180216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Merge Conflicts Resolution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90084" y="4247833"/>
            <a:ext cx="272699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Sprint planning is extremely important to project progression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52503" y="6060916"/>
            <a:ext cx="180216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work and Collaboration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80132" y="6060916"/>
            <a:ext cx="180216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capture from database through API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98959" y="8083887"/>
            <a:ext cx="180216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Public API use and assets for widgets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8146" y="4415790"/>
            <a:ext cx="180216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Sources Aggregation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9158" y="6405721"/>
            <a:ext cx="231651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Pipelines &amp; Processing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58146" y="8296294"/>
            <a:ext cx="180216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Architecture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18011" y="8122126"/>
            <a:ext cx="180216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Stick too the timeline and milestones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76833" y="4025265"/>
            <a:ext cx="2200551" cy="148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Fine-tuning model for better adaptation to  tasks.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36187" y="4825365"/>
            <a:ext cx="2651460" cy="524637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1550" t="0" r="-322968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161799" y="5391150"/>
            <a:ext cx="4302548" cy="4114800"/>
          </a:xfrm>
          <a:custGeom>
            <a:avLst/>
            <a:gdLst/>
            <a:ahLst/>
            <a:cxnLst/>
            <a:rect r="r" b="b" t="t" l="l"/>
            <a:pathLst>
              <a:path h="4114800" w="4302548">
                <a:moveTo>
                  <a:pt x="0" y="0"/>
                </a:moveTo>
                <a:lnTo>
                  <a:pt x="4302548" y="0"/>
                </a:lnTo>
                <a:lnTo>
                  <a:pt x="4302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13265" y="5849459"/>
            <a:ext cx="2183281" cy="2396816"/>
          </a:xfrm>
          <a:custGeom>
            <a:avLst/>
            <a:gdLst/>
            <a:ahLst/>
            <a:cxnLst/>
            <a:rect r="r" b="b" t="t" l="l"/>
            <a:pathLst>
              <a:path h="2396816" w="2183281">
                <a:moveTo>
                  <a:pt x="0" y="0"/>
                </a:moveTo>
                <a:lnTo>
                  <a:pt x="2183281" y="0"/>
                </a:lnTo>
                <a:lnTo>
                  <a:pt x="2183281" y="2396816"/>
                </a:lnTo>
                <a:lnTo>
                  <a:pt x="0" y="2396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01543" y="5806626"/>
            <a:ext cx="2186153" cy="2399968"/>
          </a:xfrm>
          <a:custGeom>
            <a:avLst/>
            <a:gdLst/>
            <a:ahLst/>
            <a:cxnLst/>
            <a:rect r="r" b="b" t="t" l="l"/>
            <a:pathLst>
              <a:path h="2399968" w="2186153">
                <a:moveTo>
                  <a:pt x="0" y="0"/>
                </a:moveTo>
                <a:lnTo>
                  <a:pt x="2186153" y="0"/>
                </a:lnTo>
                <a:lnTo>
                  <a:pt x="2186153" y="2399968"/>
                </a:lnTo>
                <a:lnTo>
                  <a:pt x="0" y="23999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09023" y="885825"/>
            <a:ext cx="455532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Future Steps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5798" y="4007406"/>
            <a:ext cx="433223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 an Mobile app verison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61516" y="3997881"/>
            <a:ext cx="230311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 Ads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9083" y="2207455"/>
            <a:ext cx="2289572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Ways to Monetize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74437" y="2207455"/>
            <a:ext cx="1699022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Ways to Expand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35549" y="3617164"/>
            <a:ext cx="3531989" cy="177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Allow users to choose a personalize feed with their own customizeble widgets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625248" y="2216980"/>
            <a:ext cx="2634052" cy="102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b="true" sz="29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 Accounts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939839" y="1155002"/>
            <a:ext cx="10408322" cy="7806242"/>
          </a:xfrm>
          <a:custGeom>
            <a:avLst/>
            <a:gdLst/>
            <a:ahLst/>
            <a:cxnLst/>
            <a:rect r="r" b="b" t="t" l="l"/>
            <a:pathLst>
              <a:path h="7806242" w="10408322">
                <a:moveTo>
                  <a:pt x="0" y="0"/>
                </a:moveTo>
                <a:lnTo>
                  <a:pt x="10408322" y="0"/>
                </a:lnTo>
                <a:lnTo>
                  <a:pt x="10408322" y="7806241"/>
                </a:lnTo>
                <a:lnTo>
                  <a:pt x="0" y="780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08246" y="1155002"/>
            <a:ext cx="11471508" cy="8718346"/>
          </a:xfrm>
          <a:custGeom>
            <a:avLst/>
            <a:gdLst/>
            <a:ahLst/>
            <a:cxnLst/>
            <a:rect r="r" b="b" t="t" l="l"/>
            <a:pathLst>
              <a:path h="8718346" w="11471508">
                <a:moveTo>
                  <a:pt x="0" y="0"/>
                </a:moveTo>
                <a:lnTo>
                  <a:pt x="11471508" y="0"/>
                </a:lnTo>
                <a:lnTo>
                  <a:pt x="11471508" y="8718346"/>
                </a:lnTo>
                <a:lnTo>
                  <a:pt x="0" y="8718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47467" y="8273307"/>
            <a:ext cx="5128958" cy="124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0"/>
              </a:lnSpc>
              <a:spcBef>
                <a:spcPct val="0"/>
              </a:spcBef>
            </a:pPr>
            <a:r>
              <a:rPr lang="en-US" sz="7321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F2F3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22" y="2876906"/>
            <a:ext cx="16230600" cy="19050"/>
          </a:xfrm>
          <a:prstGeom prst="line">
            <a:avLst/>
          </a:prstGeom>
          <a:ln cap="flat" w="38100">
            <a:solidFill>
              <a:srgbClr val="F2F3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8700" y="7451577"/>
            <a:ext cx="16428878" cy="0"/>
          </a:xfrm>
          <a:prstGeom prst="line">
            <a:avLst/>
          </a:prstGeom>
          <a:ln cap="flat" w="28575">
            <a:solidFill>
              <a:srgbClr val="1512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678" y="3893675"/>
            <a:ext cx="2863399" cy="286338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370484" y="3893675"/>
            <a:ext cx="2863399" cy="286338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12289" y="3893675"/>
            <a:ext cx="2863399" cy="286338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054095" y="3893675"/>
            <a:ext cx="2863399" cy="286338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395901" y="3893675"/>
            <a:ext cx="2863399" cy="2863387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060311"/>
            <a:ext cx="16230645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15121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ROLES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15121A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678" y="7651602"/>
            <a:ext cx="2863399" cy="2836887"/>
            <a:chOff x="0" y="0"/>
            <a:chExt cx="3817865" cy="378251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3817865" cy="3117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b="true">
                  <a:solidFill>
                    <a:srgbClr val="15121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Damanjit Singh</a:t>
              </a:r>
            </a:p>
            <a:p>
              <a:pPr algn="ctr">
                <a:lnSpc>
                  <a:spcPts val="4680"/>
                </a:lnSpc>
              </a:pPr>
            </a:p>
            <a:p>
              <a:pPr algn="ctr">
                <a:lnSpc>
                  <a:spcPts val="4680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226467"/>
              <a:ext cx="3817865" cy="556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370484" y="7610815"/>
            <a:ext cx="2863399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b="true">
                <a:solidFill>
                  <a:srgbClr val="1512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Abby Gualda</a:t>
            </a:r>
          </a:p>
          <a:p>
            <a:pPr algn="ctr">
              <a:lnSpc>
                <a:spcPts val="4680"/>
              </a:lnSpc>
            </a:pPr>
          </a:p>
          <a:p>
            <a:pPr algn="ctr">
              <a:lnSpc>
                <a:spcPts val="46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054095" y="7604465"/>
            <a:ext cx="2863399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b="true">
                <a:solidFill>
                  <a:srgbClr val="1512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Dewei Wang</a:t>
            </a:r>
          </a:p>
          <a:p>
            <a:pPr algn="ctr">
              <a:lnSpc>
                <a:spcPts val="4680"/>
              </a:lnSpc>
            </a:pPr>
          </a:p>
          <a:p>
            <a:pPr algn="ctr">
              <a:lnSpc>
                <a:spcPts val="468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7712289" y="7610815"/>
            <a:ext cx="2863399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b="true">
                <a:solidFill>
                  <a:srgbClr val="1512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Stephen Yang</a:t>
            </a:r>
          </a:p>
          <a:p>
            <a:pPr algn="ctr">
              <a:lnSpc>
                <a:spcPts val="4680"/>
              </a:lnSpc>
            </a:pPr>
          </a:p>
          <a:p>
            <a:pPr algn="ctr">
              <a:lnSpc>
                <a:spcPts val="468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661917" y="9632020"/>
            <a:ext cx="12964211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15121A"/>
                </a:solidFill>
                <a:latin typeface="Quattrocento"/>
                <a:ea typeface="Quattrocento"/>
                <a:cs typeface="Quattrocento"/>
                <a:sym typeface="Quattrocento"/>
              </a:rPr>
              <a:t>NewsVerse Team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95901" y="7604465"/>
            <a:ext cx="2863444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b="true">
                <a:solidFill>
                  <a:srgbClr val="1512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Yuhang Wang</a:t>
            </a:r>
          </a:p>
          <a:p>
            <a:pPr algn="ctr">
              <a:lnSpc>
                <a:spcPts val="4680"/>
              </a:lnSpc>
            </a:pPr>
          </a:p>
          <a:p>
            <a:pPr algn="ctr">
              <a:lnSpc>
                <a:spcPts val="46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47423" y="2299195"/>
            <a:ext cx="2147711" cy="6490335"/>
          </a:xfrm>
          <a:custGeom>
            <a:avLst/>
            <a:gdLst/>
            <a:ahLst/>
            <a:cxnLst/>
            <a:rect r="r" b="b" t="t" l="l"/>
            <a:pathLst>
              <a:path h="6490335" w="2147711">
                <a:moveTo>
                  <a:pt x="0" y="0"/>
                </a:moveTo>
                <a:lnTo>
                  <a:pt x="2147711" y="0"/>
                </a:lnTo>
                <a:lnTo>
                  <a:pt x="2147711" y="6490335"/>
                </a:lnTo>
                <a:lnTo>
                  <a:pt x="0" y="649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NewsVerse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5310" y="1964237"/>
            <a:ext cx="10655905" cy="588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4"/>
              </a:lnSpc>
            </a:pPr>
          </a:p>
          <a:p>
            <a:pPr algn="l">
              <a:lnSpc>
                <a:spcPts val="3764"/>
              </a:lnSpc>
            </a:pPr>
            <a:r>
              <a:rPr lang="en-US" sz="2688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In an effort to provide balanced news coverage we have produced a web application with real-time updates offering a comprehensive  range of news categories. This includes business, sports, technology, health and entertainment.</a:t>
            </a:r>
          </a:p>
          <a:p>
            <a:pPr algn="l">
              <a:lnSpc>
                <a:spcPts val="3764"/>
              </a:lnSpc>
            </a:pPr>
          </a:p>
          <a:p>
            <a:pPr algn="l">
              <a:lnSpc>
                <a:spcPts val="3764"/>
              </a:lnSpc>
            </a:pPr>
            <a:r>
              <a:rPr lang="en-US" sz="26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NewsVerse</a:t>
            </a:r>
            <a:r>
              <a:rPr lang="en-US" sz="2688" b="true">
                <a:solidFill>
                  <a:srgbClr val="F05D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curates content from multiple news sources, ensuring diverse perspectives on current events. We provide unbiased perspectives of articles by creating a </a:t>
            </a:r>
            <a:r>
              <a:rPr lang="en-US" sz="2688" u="sng" b="true">
                <a:solidFill>
                  <a:srgbClr val="F05D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bias score.</a:t>
            </a:r>
            <a:r>
              <a:rPr lang="en-US" sz="2688" b="true">
                <a:solidFill>
                  <a:srgbClr val="F05D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3204"/>
              </a:lnSpc>
            </a:pPr>
          </a:p>
          <a:p>
            <a:pPr algn="l">
              <a:lnSpc>
                <a:spcPts val="3204"/>
              </a:lnSpc>
            </a:pPr>
          </a:p>
          <a:p>
            <a:pPr algn="l">
              <a:lnSpc>
                <a:spcPts val="3204"/>
              </a:lnSpc>
            </a:pPr>
          </a:p>
          <a:p>
            <a:pPr algn="l">
              <a:lnSpc>
                <a:spcPts val="320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95134" y="1077777"/>
            <a:ext cx="1025589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NewsVerse Project 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09168" y="6710230"/>
            <a:ext cx="10988190" cy="62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7"/>
              </a:lnSpc>
              <a:spcBef>
                <a:spcPct val="0"/>
              </a:spcBef>
            </a:pPr>
            <a:r>
              <a:rPr lang="en-US" sz="2808">
                <a:solidFill>
                  <a:srgbClr val="202E86"/>
                </a:solidFill>
                <a:latin typeface="Canva Sans"/>
                <a:ea typeface="Canva Sans"/>
                <a:cs typeface="Canva Sans"/>
                <a:sym typeface="Canva Sans"/>
              </a:rPr>
              <a:t>0-3 (left-leaning), 4-6 (neutral), and 7-10 (right-leaning)</a:t>
            </a:r>
            <a:r>
              <a:rPr lang="en-US" sz="2808">
                <a:solidFill>
                  <a:srgbClr val="202E8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00887" y="2329755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200887" y="3609596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00887" y="6169277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200887" y="4889436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200887" y="7449117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8654" y="4211952"/>
            <a:ext cx="5479758" cy="4114800"/>
          </a:xfrm>
          <a:custGeom>
            <a:avLst/>
            <a:gdLst/>
            <a:ahLst/>
            <a:cxnLst/>
            <a:rect r="r" b="b" t="t" l="l"/>
            <a:pathLst>
              <a:path h="4114800" w="5479758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616704" y="2108822"/>
            <a:ext cx="8483191" cy="91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Unbiased News Coverage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14281" y="2309799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16704" y="3381365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 Media Literacy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14281" y="3589640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16704" y="5955027"/>
            <a:ext cx="8600705" cy="91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a Diverse News Ecosystem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14281" y="6149321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16704" y="4672958"/>
            <a:ext cx="7322748" cy="91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Foster Informed Engagement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14281" y="4869480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16704" y="7237095"/>
            <a:ext cx="9671296" cy="91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Simplify News Access and Experience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14281" y="7429161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03753" y="2175753"/>
            <a:ext cx="425758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Goals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90625" y="6039539"/>
            <a:ext cx="16068675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317258" y="5868089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05817" y="5868089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894375" y="5868089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31008" y="5877614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605817" y="2617714"/>
            <a:ext cx="3839344" cy="2799231"/>
          </a:xfrm>
          <a:custGeom>
            <a:avLst/>
            <a:gdLst/>
            <a:ahLst/>
            <a:cxnLst/>
            <a:rect r="r" b="b" t="t" l="l"/>
            <a:pathLst>
              <a:path h="2799231" w="3839344">
                <a:moveTo>
                  <a:pt x="0" y="0"/>
                </a:moveTo>
                <a:lnTo>
                  <a:pt x="3839344" y="0"/>
                </a:lnTo>
                <a:lnTo>
                  <a:pt x="3839344" y="2799231"/>
                </a:lnTo>
                <a:lnTo>
                  <a:pt x="0" y="2799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1008" y="2617714"/>
            <a:ext cx="2748620" cy="2799231"/>
          </a:xfrm>
          <a:custGeom>
            <a:avLst/>
            <a:gdLst/>
            <a:ahLst/>
            <a:cxnLst/>
            <a:rect r="r" b="b" t="t" l="l"/>
            <a:pathLst>
              <a:path h="2799231" w="2748620">
                <a:moveTo>
                  <a:pt x="0" y="0"/>
                </a:moveTo>
                <a:lnTo>
                  <a:pt x="2748620" y="0"/>
                </a:lnTo>
                <a:lnTo>
                  <a:pt x="2748620" y="2799231"/>
                </a:lnTo>
                <a:lnTo>
                  <a:pt x="0" y="2799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17258" y="6959499"/>
            <a:ext cx="2300272" cy="2786673"/>
          </a:xfrm>
          <a:custGeom>
            <a:avLst/>
            <a:gdLst/>
            <a:ahLst/>
            <a:cxnLst/>
            <a:rect r="r" b="b" t="t" l="l"/>
            <a:pathLst>
              <a:path h="2786673" w="2300272">
                <a:moveTo>
                  <a:pt x="0" y="0"/>
                </a:moveTo>
                <a:lnTo>
                  <a:pt x="2300272" y="0"/>
                </a:lnTo>
                <a:lnTo>
                  <a:pt x="2300272" y="2786673"/>
                </a:lnTo>
                <a:lnTo>
                  <a:pt x="0" y="2786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94375" y="6959499"/>
            <a:ext cx="2730939" cy="2786673"/>
          </a:xfrm>
          <a:custGeom>
            <a:avLst/>
            <a:gdLst/>
            <a:ahLst/>
            <a:cxnLst/>
            <a:rect r="r" b="b" t="t" l="l"/>
            <a:pathLst>
              <a:path h="2786673" w="2730939">
                <a:moveTo>
                  <a:pt x="0" y="0"/>
                </a:moveTo>
                <a:lnTo>
                  <a:pt x="2730940" y="0"/>
                </a:lnTo>
                <a:lnTo>
                  <a:pt x="2730940" y="2786673"/>
                </a:lnTo>
                <a:lnTo>
                  <a:pt x="0" y="2786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795172" y="419100"/>
            <a:ext cx="607161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Target Users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868214"/>
            <a:ext cx="2684402" cy="103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53"/>
              </a:lnSpc>
              <a:spcBef>
                <a:spcPct val="0"/>
              </a:spcBef>
            </a:pPr>
            <a:r>
              <a:rPr lang="en-US" sz="3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News Consumers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17258" y="4535090"/>
            <a:ext cx="3092628" cy="106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Busy Professionals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05817" y="6868214"/>
            <a:ext cx="3839344" cy="103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53"/>
              </a:lnSpc>
              <a:spcBef>
                <a:spcPct val="0"/>
              </a:spcBef>
            </a:pPr>
            <a:r>
              <a:rPr lang="en-US" sz="3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Enthusiasts and Analysts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94375" y="4535090"/>
            <a:ext cx="3934157" cy="106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3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Content creators and Bloggers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0819" y="3700737"/>
            <a:ext cx="3702057" cy="1213791"/>
            <a:chOff x="0" y="0"/>
            <a:chExt cx="3133810" cy="10274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3810" cy="1027481"/>
            </a:xfrm>
            <a:custGeom>
              <a:avLst/>
              <a:gdLst/>
              <a:ahLst/>
              <a:cxnLst/>
              <a:rect r="r" b="b" t="t" l="l"/>
              <a:pathLst>
                <a:path h="1027481" w="3133810">
                  <a:moveTo>
                    <a:pt x="3009350" y="1027481"/>
                  </a:moveTo>
                  <a:lnTo>
                    <a:pt x="124460" y="1027481"/>
                  </a:lnTo>
                  <a:cubicBezTo>
                    <a:pt x="55880" y="1027481"/>
                    <a:pt x="0" y="971601"/>
                    <a:pt x="0" y="9030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903021"/>
                  </a:lnTo>
                  <a:cubicBezTo>
                    <a:pt x="3133810" y="971601"/>
                    <a:pt x="3077930" y="1027481"/>
                    <a:pt x="3009350" y="1027481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40347" y="4058224"/>
            <a:ext cx="3303001" cy="43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7"/>
              </a:lnSpc>
              <a:spcBef>
                <a:spcPct val="0"/>
              </a:spcBef>
            </a:pPr>
            <a:r>
              <a:rPr lang="en-US" sz="27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News Aggregation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6887" y="778572"/>
            <a:ext cx="1409422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Important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270127" y="3700737"/>
            <a:ext cx="3702057" cy="1213791"/>
            <a:chOff x="0" y="0"/>
            <a:chExt cx="3133810" cy="10274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1027481"/>
            </a:xfrm>
            <a:custGeom>
              <a:avLst/>
              <a:gdLst/>
              <a:ahLst/>
              <a:cxnLst/>
              <a:rect r="r" b="b" t="t" l="l"/>
              <a:pathLst>
                <a:path h="1027481" w="3133810">
                  <a:moveTo>
                    <a:pt x="3009350" y="1027481"/>
                  </a:moveTo>
                  <a:lnTo>
                    <a:pt x="124460" y="1027481"/>
                  </a:lnTo>
                  <a:cubicBezTo>
                    <a:pt x="55880" y="1027481"/>
                    <a:pt x="0" y="971601"/>
                    <a:pt x="0" y="9030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903021"/>
                  </a:lnTo>
                  <a:cubicBezTo>
                    <a:pt x="3133810" y="971601"/>
                    <a:pt x="3077930" y="1027481"/>
                    <a:pt x="3009350" y="1027481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433663" y="4048699"/>
            <a:ext cx="3374985" cy="4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7"/>
              </a:lnSpc>
              <a:spcBef>
                <a:spcPct val="0"/>
              </a:spcBef>
            </a:pPr>
            <a:r>
              <a:rPr lang="en-US" sz="28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Updates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294825" y="3700737"/>
            <a:ext cx="4266898" cy="1213791"/>
            <a:chOff x="0" y="0"/>
            <a:chExt cx="3611951" cy="10274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1951" cy="1027481"/>
            </a:xfrm>
            <a:custGeom>
              <a:avLst/>
              <a:gdLst/>
              <a:ahLst/>
              <a:cxnLst/>
              <a:rect r="r" b="b" t="t" l="l"/>
              <a:pathLst>
                <a:path h="1027481" w="3611951">
                  <a:moveTo>
                    <a:pt x="3487491" y="1027481"/>
                  </a:moveTo>
                  <a:lnTo>
                    <a:pt x="124460" y="1027481"/>
                  </a:lnTo>
                  <a:cubicBezTo>
                    <a:pt x="55880" y="1027481"/>
                    <a:pt x="0" y="971601"/>
                    <a:pt x="0" y="9030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87491" y="0"/>
                  </a:lnTo>
                  <a:cubicBezTo>
                    <a:pt x="3556071" y="0"/>
                    <a:pt x="3611951" y="55880"/>
                    <a:pt x="3611951" y="124460"/>
                  </a:cubicBezTo>
                  <a:lnTo>
                    <a:pt x="3611951" y="903021"/>
                  </a:lnTo>
                  <a:cubicBezTo>
                    <a:pt x="3611951" y="971601"/>
                    <a:pt x="3556071" y="1027481"/>
                    <a:pt x="3487491" y="1027481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494353" y="4048699"/>
            <a:ext cx="3849622" cy="4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7"/>
              </a:lnSpc>
              <a:spcBef>
                <a:spcPct val="0"/>
              </a:spcBef>
            </a:pPr>
            <a:r>
              <a:rPr lang="en-US" sz="28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Search Funcitonaility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884365" y="3700737"/>
            <a:ext cx="5162816" cy="1213791"/>
            <a:chOff x="0" y="0"/>
            <a:chExt cx="4370350" cy="10274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70350" cy="1027481"/>
            </a:xfrm>
            <a:custGeom>
              <a:avLst/>
              <a:gdLst/>
              <a:ahLst/>
              <a:cxnLst/>
              <a:rect r="r" b="b" t="t" l="l"/>
              <a:pathLst>
                <a:path h="1027481" w="4370350">
                  <a:moveTo>
                    <a:pt x="4245890" y="1027481"/>
                  </a:moveTo>
                  <a:lnTo>
                    <a:pt x="124460" y="1027481"/>
                  </a:lnTo>
                  <a:cubicBezTo>
                    <a:pt x="55880" y="1027481"/>
                    <a:pt x="0" y="971601"/>
                    <a:pt x="0" y="9030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45890" y="0"/>
                  </a:lnTo>
                  <a:cubicBezTo>
                    <a:pt x="4314470" y="0"/>
                    <a:pt x="4370350" y="55880"/>
                    <a:pt x="4370350" y="124460"/>
                  </a:cubicBezTo>
                  <a:lnTo>
                    <a:pt x="4370350" y="903021"/>
                  </a:lnTo>
                  <a:cubicBezTo>
                    <a:pt x="4370350" y="971601"/>
                    <a:pt x="4314470" y="1027481"/>
                    <a:pt x="4245890" y="1027481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83893" y="4048699"/>
            <a:ext cx="4596669" cy="4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7"/>
              </a:lnSpc>
              <a:spcBef>
                <a:spcPct val="0"/>
              </a:spcBef>
            </a:pPr>
            <a:r>
              <a:rPr lang="en-US" sz="28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Multi-source comparison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942876" y="5389147"/>
            <a:ext cx="4849960" cy="1213791"/>
            <a:chOff x="0" y="0"/>
            <a:chExt cx="4105516" cy="10274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05516" cy="1027481"/>
            </a:xfrm>
            <a:custGeom>
              <a:avLst/>
              <a:gdLst/>
              <a:ahLst/>
              <a:cxnLst/>
              <a:rect r="r" b="b" t="t" l="l"/>
              <a:pathLst>
                <a:path h="1027481" w="4105516">
                  <a:moveTo>
                    <a:pt x="3981055" y="1027481"/>
                  </a:moveTo>
                  <a:lnTo>
                    <a:pt x="124460" y="1027481"/>
                  </a:lnTo>
                  <a:cubicBezTo>
                    <a:pt x="55880" y="1027481"/>
                    <a:pt x="0" y="971601"/>
                    <a:pt x="0" y="9030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81056" y="0"/>
                  </a:lnTo>
                  <a:cubicBezTo>
                    <a:pt x="4049636" y="0"/>
                    <a:pt x="4105516" y="55880"/>
                    <a:pt x="4105516" y="124460"/>
                  </a:cubicBezTo>
                  <a:lnTo>
                    <a:pt x="4105516" y="903021"/>
                  </a:lnTo>
                  <a:cubicBezTo>
                    <a:pt x="4105516" y="971601"/>
                    <a:pt x="4049636" y="1027481"/>
                    <a:pt x="3981056" y="1027481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142404" y="5746633"/>
            <a:ext cx="4396242" cy="43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7"/>
              </a:lnSpc>
              <a:spcBef>
                <a:spcPct val="0"/>
              </a:spcBef>
            </a:pPr>
            <a:r>
              <a:rPr lang="en-US" sz="27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Third-Party Integrations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041695" y="5389147"/>
            <a:ext cx="4741535" cy="1213791"/>
            <a:chOff x="0" y="0"/>
            <a:chExt cx="4013734" cy="10274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13734" cy="1027481"/>
            </a:xfrm>
            <a:custGeom>
              <a:avLst/>
              <a:gdLst/>
              <a:ahLst/>
              <a:cxnLst/>
              <a:rect r="r" b="b" t="t" l="l"/>
              <a:pathLst>
                <a:path h="1027481" w="4013734">
                  <a:moveTo>
                    <a:pt x="3889274" y="1027481"/>
                  </a:moveTo>
                  <a:lnTo>
                    <a:pt x="124460" y="1027481"/>
                  </a:lnTo>
                  <a:cubicBezTo>
                    <a:pt x="55880" y="1027481"/>
                    <a:pt x="0" y="971601"/>
                    <a:pt x="0" y="9030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89274" y="0"/>
                  </a:lnTo>
                  <a:cubicBezTo>
                    <a:pt x="3957854" y="0"/>
                    <a:pt x="4013734" y="55880"/>
                    <a:pt x="4013734" y="124460"/>
                  </a:cubicBezTo>
                  <a:lnTo>
                    <a:pt x="4013734" y="903021"/>
                  </a:lnTo>
                  <a:cubicBezTo>
                    <a:pt x="4013734" y="971601"/>
                    <a:pt x="3957854" y="1027481"/>
                    <a:pt x="3889274" y="1027481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241223" y="5737108"/>
            <a:ext cx="4542007" cy="4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7"/>
              </a:lnSpc>
              <a:spcBef>
                <a:spcPct val="0"/>
              </a:spcBef>
            </a:pPr>
            <a:r>
              <a:rPr lang="en-US" sz="28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Personalized News Feed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03817" y="2081125"/>
            <a:ext cx="947413" cy="772169"/>
          </a:xfrm>
          <a:custGeom>
            <a:avLst/>
            <a:gdLst/>
            <a:ahLst/>
            <a:cxnLst/>
            <a:rect r="r" b="b" t="t" l="l"/>
            <a:pathLst>
              <a:path h="772169" w="947413">
                <a:moveTo>
                  <a:pt x="0" y="0"/>
                </a:moveTo>
                <a:lnTo>
                  <a:pt x="947413" y="0"/>
                </a:lnTo>
                <a:lnTo>
                  <a:pt x="947413" y="772168"/>
                </a:lnTo>
                <a:lnTo>
                  <a:pt x="0" y="772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29226" y="3144029"/>
            <a:ext cx="765418" cy="963341"/>
          </a:xfrm>
          <a:custGeom>
            <a:avLst/>
            <a:gdLst/>
            <a:ahLst/>
            <a:cxnLst/>
            <a:rect r="r" b="b" t="t" l="l"/>
            <a:pathLst>
              <a:path h="963341" w="765418">
                <a:moveTo>
                  <a:pt x="0" y="0"/>
                </a:moveTo>
                <a:lnTo>
                  <a:pt x="765418" y="0"/>
                </a:lnTo>
                <a:lnTo>
                  <a:pt x="765418" y="963341"/>
                </a:lnTo>
                <a:lnTo>
                  <a:pt x="0" y="96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62460" y="4382306"/>
            <a:ext cx="877683" cy="839384"/>
          </a:xfrm>
          <a:custGeom>
            <a:avLst/>
            <a:gdLst/>
            <a:ahLst/>
            <a:cxnLst/>
            <a:rect r="r" b="b" t="t" l="l"/>
            <a:pathLst>
              <a:path h="839384" w="877683">
                <a:moveTo>
                  <a:pt x="0" y="0"/>
                </a:moveTo>
                <a:lnTo>
                  <a:pt x="877683" y="0"/>
                </a:lnTo>
                <a:lnTo>
                  <a:pt x="877683" y="839384"/>
                </a:lnTo>
                <a:lnTo>
                  <a:pt x="0" y="839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56732" y="3474617"/>
            <a:ext cx="427516" cy="427516"/>
          </a:xfrm>
          <a:custGeom>
            <a:avLst/>
            <a:gdLst/>
            <a:ahLst/>
            <a:cxnLst/>
            <a:rect r="r" b="b" t="t" l="l"/>
            <a:pathLst>
              <a:path h="427516" w="427516">
                <a:moveTo>
                  <a:pt x="0" y="0"/>
                </a:moveTo>
                <a:lnTo>
                  <a:pt x="427516" y="0"/>
                </a:lnTo>
                <a:lnTo>
                  <a:pt x="427516" y="427516"/>
                </a:lnTo>
                <a:lnTo>
                  <a:pt x="0" y="427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00426" y="5698586"/>
            <a:ext cx="735167" cy="814228"/>
          </a:xfrm>
          <a:custGeom>
            <a:avLst/>
            <a:gdLst/>
            <a:ahLst/>
            <a:cxnLst/>
            <a:rect r="r" b="b" t="t" l="l"/>
            <a:pathLst>
              <a:path h="814228" w="735167">
                <a:moveTo>
                  <a:pt x="0" y="0"/>
                </a:moveTo>
                <a:lnTo>
                  <a:pt x="735167" y="0"/>
                </a:lnTo>
                <a:lnTo>
                  <a:pt x="735167" y="814228"/>
                </a:lnTo>
                <a:lnTo>
                  <a:pt x="0" y="8142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36171" y="6989064"/>
            <a:ext cx="791707" cy="677989"/>
          </a:xfrm>
          <a:custGeom>
            <a:avLst/>
            <a:gdLst/>
            <a:ahLst/>
            <a:cxnLst/>
            <a:rect r="r" b="b" t="t" l="l"/>
            <a:pathLst>
              <a:path h="677989" w="791707">
                <a:moveTo>
                  <a:pt x="0" y="0"/>
                </a:moveTo>
                <a:lnTo>
                  <a:pt x="791707" y="0"/>
                </a:lnTo>
                <a:lnTo>
                  <a:pt x="791707" y="677989"/>
                </a:lnTo>
                <a:lnTo>
                  <a:pt x="0" y="677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51917" y="7962975"/>
            <a:ext cx="832184" cy="977994"/>
          </a:xfrm>
          <a:custGeom>
            <a:avLst/>
            <a:gdLst/>
            <a:ahLst/>
            <a:cxnLst/>
            <a:rect r="r" b="b" t="t" l="l"/>
            <a:pathLst>
              <a:path h="977994" w="832184">
                <a:moveTo>
                  <a:pt x="0" y="0"/>
                </a:moveTo>
                <a:lnTo>
                  <a:pt x="832185" y="0"/>
                </a:lnTo>
                <a:lnTo>
                  <a:pt x="832185" y="977994"/>
                </a:lnTo>
                <a:lnTo>
                  <a:pt x="0" y="9779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00557" y="2260998"/>
            <a:ext cx="69781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 Second Wait Time Response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32025" y="3332169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83"/>
              </a:lnSpc>
              <a:spcBef>
                <a:spcPct val="0"/>
              </a:spcBef>
            </a:pPr>
            <a:r>
              <a:rPr lang="en-US" b="true" sz="2664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20377" y="5702979"/>
            <a:ext cx="1011428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Ensuring secure data integration of multiple sources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39533" y="4463957"/>
            <a:ext cx="1011428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Architecture supports user volume scale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1167" y="653355"/>
            <a:ext cx="1547813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0"/>
              </a:lnSpc>
              <a:spcBef>
                <a:spcPct val="0"/>
              </a:spcBef>
            </a:pPr>
            <a:r>
              <a:rPr lang="en-US" b="true" sz="62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Essential High Level Project Requirements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20377" y="6955783"/>
            <a:ext cx="13891484" cy="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17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Regular Backups of data to ensure quick recovery in case of data loss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20377" y="3198819"/>
            <a:ext cx="11146057" cy="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17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News content complies with legal requirements &amp;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20377" y="8096325"/>
            <a:ext cx="12885421" cy="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17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 - Time Updates with Efficiency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434" y="3234601"/>
            <a:ext cx="571439" cy="57143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4434" y="4329494"/>
            <a:ext cx="571439" cy="57143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68369" y="6693599"/>
            <a:ext cx="571439" cy="57143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5819480"/>
            <a:ext cx="571439" cy="57143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8369" y="7640945"/>
            <a:ext cx="571439" cy="57143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17822" y="4100894"/>
            <a:ext cx="899968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Top News Stories in a banner like fashion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8369" y="3213761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b="true" sz="2664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26523" y="4987362"/>
            <a:ext cx="5420346" cy="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17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Widgets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8369" y="4308654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83"/>
              </a:lnSpc>
              <a:spcBef>
                <a:spcPct val="0"/>
              </a:spcBef>
            </a:pPr>
            <a:r>
              <a:rPr lang="en-US" b="true" sz="2664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5447" y="5634480"/>
            <a:ext cx="6928691" cy="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7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Non-Bias Summary of Articles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2303" y="6672759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83"/>
              </a:lnSpc>
              <a:spcBef>
                <a:spcPct val="0"/>
              </a:spcBef>
            </a:pPr>
            <a:r>
              <a:rPr lang="en-US" b="true" sz="2664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2635" y="5798640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83"/>
              </a:lnSpc>
              <a:spcBef>
                <a:spcPct val="0"/>
              </a:spcBef>
            </a:pPr>
            <a:r>
              <a:rPr lang="en-US" b="true" sz="2664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57491" y="6477789"/>
            <a:ext cx="5235744" cy="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17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Variety of News Sources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2303" y="7620105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83"/>
              </a:lnSpc>
              <a:spcBef>
                <a:spcPct val="0"/>
              </a:spcBef>
            </a:pPr>
            <a:r>
              <a:rPr lang="en-US" b="true" sz="2664" u="none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4419" y="657743"/>
            <a:ext cx="1547813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b="true" sz="62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Project Requirements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533915" y="3221936"/>
            <a:ext cx="592559" cy="592559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533915" y="5186655"/>
            <a:ext cx="592559" cy="592559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533915" y="4204295"/>
            <a:ext cx="592559" cy="592559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1483876" y="3118736"/>
            <a:ext cx="5420346" cy="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17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Search functionality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20952" y="3204198"/>
            <a:ext cx="418484" cy="5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38"/>
              </a:lnSpc>
              <a:spcBef>
                <a:spcPct val="0"/>
              </a:spcBef>
            </a:pPr>
            <a:r>
              <a:rPr lang="en-US" b="true" sz="2763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57491" y="3024143"/>
            <a:ext cx="6366298" cy="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7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Bias Score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20952" y="5168917"/>
            <a:ext cx="418484" cy="5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38"/>
              </a:lnSpc>
              <a:spcBef>
                <a:spcPct val="0"/>
              </a:spcBef>
            </a:pPr>
            <a:r>
              <a:rPr lang="en-US" b="true" sz="2763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26523" y="4065747"/>
            <a:ext cx="9353064" cy="73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420"/>
              </a:lnSpc>
              <a:spcBef>
                <a:spcPct val="0"/>
              </a:spcBef>
            </a:pPr>
            <a:r>
              <a:rPr lang="en-US" sz="32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Top Keyword List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20952" y="4186557"/>
            <a:ext cx="418484" cy="5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38"/>
              </a:lnSpc>
              <a:spcBef>
                <a:spcPct val="0"/>
              </a:spcBef>
            </a:pPr>
            <a:r>
              <a:rPr lang="en-US" b="true" sz="2763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7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535919" y="6160213"/>
            <a:ext cx="592559" cy="592559"/>
            <a:chOff x="0" y="0"/>
            <a:chExt cx="6350000" cy="6350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1485880" y="5990285"/>
            <a:ext cx="6366298" cy="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7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 - Time Updates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22957" y="6142476"/>
            <a:ext cx="418484" cy="5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38"/>
              </a:lnSpc>
              <a:spcBef>
                <a:spcPct val="0"/>
              </a:spcBef>
            </a:pPr>
            <a:r>
              <a:rPr lang="en-US" b="true" sz="2763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9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05447" y="7599449"/>
            <a:ext cx="4935736" cy="55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Multiple News Categories,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42404" y="3547921"/>
            <a:ext cx="592559" cy="59255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942404" y="5512640"/>
            <a:ext cx="592559" cy="59255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942404" y="4530281"/>
            <a:ext cx="592559" cy="59255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952242" y="2993657"/>
            <a:ext cx="9335758" cy="5630525"/>
          </a:xfrm>
          <a:custGeom>
            <a:avLst/>
            <a:gdLst/>
            <a:ahLst/>
            <a:cxnLst/>
            <a:rect r="r" b="b" t="t" l="l"/>
            <a:pathLst>
              <a:path h="5630525" w="9335758">
                <a:moveTo>
                  <a:pt x="0" y="0"/>
                </a:moveTo>
                <a:lnTo>
                  <a:pt x="9335758" y="0"/>
                </a:lnTo>
                <a:lnTo>
                  <a:pt x="9335758" y="5630525"/>
                </a:lnTo>
                <a:lnTo>
                  <a:pt x="0" y="563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76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6966" y="1653758"/>
            <a:ext cx="8999685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Level Interface API Design: 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Vue: Front - end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REST API: communication between front and back end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2635" y="3618228"/>
            <a:ext cx="403569" cy="50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b="true" sz="2664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4419" y="657743"/>
            <a:ext cx="1547813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b="true" sz="62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GUI and API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29441" y="1646303"/>
            <a:ext cx="5420346" cy="151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7"/>
              </a:lnSpc>
            </a:pPr>
            <a:r>
              <a:rPr lang="en-US" sz="3108" b="true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Data Design: </a:t>
            </a:r>
          </a:p>
          <a:p>
            <a:pPr algn="l">
              <a:lnSpc>
                <a:spcPts val="621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029441" y="3530183"/>
            <a:ext cx="418484" cy="5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38"/>
              </a:lnSpc>
              <a:spcBef>
                <a:spcPct val="0"/>
              </a:spcBef>
            </a:pPr>
            <a:r>
              <a:rPr lang="en-US" b="true" sz="2763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29441" y="5494902"/>
            <a:ext cx="418484" cy="5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38"/>
              </a:lnSpc>
              <a:spcBef>
                <a:spcPct val="0"/>
              </a:spcBef>
            </a:pPr>
            <a:r>
              <a:rPr lang="en-US" b="true" sz="2763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29441" y="4512543"/>
            <a:ext cx="418484" cy="5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38"/>
              </a:lnSpc>
              <a:spcBef>
                <a:spcPct val="0"/>
              </a:spcBef>
            </a:pPr>
            <a:r>
              <a:rPr lang="en-US" b="true" sz="2763">
                <a:solidFill>
                  <a:srgbClr val="EEEEE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6966" y="4617010"/>
            <a:ext cx="8363711" cy="415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5"/>
              </a:lnSpc>
            </a:pPr>
            <a:r>
              <a:rPr lang="en-US" sz="278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Testing: </a:t>
            </a:r>
          </a:p>
          <a:p>
            <a:pPr algn="l" marL="601929" indent="-300964" lvl="1">
              <a:lnSpc>
                <a:spcPts val="5575"/>
              </a:lnSpc>
              <a:buFont typeface="Arial"/>
              <a:buChar char="•"/>
            </a:pPr>
            <a:r>
              <a:rPr lang="en-US" b="true" sz="27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PyTest and VueTest: </a:t>
            </a:r>
            <a:r>
              <a:rPr lang="en-US" sz="2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Unit and integration testing to ensure the quality of the endpoint and its operation</a:t>
            </a:r>
          </a:p>
          <a:p>
            <a:pPr algn="l">
              <a:lnSpc>
                <a:spcPts val="5575"/>
              </a:lnSpc>
            </a:pPr>
          </a:p>
          <a:p>
            <a:pPr algn="l">
              <a:lnSpc>
                <a:spcPts val="557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96966" y="7420000"/>
            <a:ext cx="8363711" cy="204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5"/>
              </a:lnSpc>
            </a:pPr>
            <a:r>
              <a:rPr lang="en-US" sz="278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Performance: </a:t>
            </a:r>
          </a:p>
          <a:p>
            <a:pPr algn="l" marL="601929" indent="-300964" lvl="1">
              <a:lnSpc>
                <a:spcPts val="5575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Timeout limit on per API request</a:t>
            </a:r>
          </a:p>
          <a:p>
            <a:pPr algn="l" marL="601929" indent="-300964" lvl="1">
              <a:lnSpc>
                <a:spcPts val="5575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Apply cache to prevent over requesting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DAGYcFK2OsI</dc:identifier>
  <dcterms:modified xsi:type="dcterms:W3CDTF">2011-08-01T06:04:30Z</dcterms:modified>
  <cp:revision>1</cp:revision>
  <dc:title>FINAL PRESENTATION</dc:title>
</cp:coreProperties>
</file>